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1134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Good evening everyone and welcome.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Thank you for taking the time to be here. Leadership today is not easy.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 The pressure on leaders has increased enormously over the last decade — whether that’s running organisations, managing teams, or simply trying to hold everything together.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And one of the things I’ve noticed through my work with leaders over the years is that </a:t>
            </a:r>
            <a:r>
              <a:rPr lang="en-GB" b="1">
                <a:solidFill>
                  <a:schemeClr val="dk1"/>
                </a:solidFill>
              </a:rPr>
              <a:t>pressure tends to reveal patterns</a:t>
            </a:r>
            <a:r>
              <a:rPr lang="en-GB">
                <a:solidFill>
                  <a:schemeClr val="dk1"/>
                </a:solidFill>
              </a:rPr>
              <a:t>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Not the patterns we want people to see — but the ones that appear when things get difficult.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Through making the documentary </a:t>
            </a:r>
            <a:r>
              <a:rPr lang="en-GB" i="1">
                <a:solidFill>
                  <a:schemeClr val="dk1"/>
                </a:solidFill>
              </a:rPr>
              <a:t>Boarding on Insanity</a:t>
            </a:r>
            <a:r>
              <a:rPr lang="en-GB">
                <a:solidFill>
                  <a:schemeClr val="dk1"/>
                </a:solidFill>
              </a:rPr>
              <a:t> and through my work with leaders over the past 10 year, one theme kept appearing again and again.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Many high-performing people learned very early in life to </a:t>
            </a:r>
            <a:r>
              <a:rPr lang="en-GB" b="1">
                <a:solidFill>
                  <a:schemeClr val="dk1"/>
                </a:solidFill>
              </a:rPr>
              <a:t>push through, suppress emotion, and keep going</a:t>
            </a:r>
            <a:r>
              <a:rPr lang="en-GB">
                <a:solidFill>
                  <a:schemeClr val="dk1"/>
                </a:solidFill>
              </a:rPr>
              <a:t>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And that can work for a while. But over time it creates a cost — in relationships, decision making, and personal wellbeing. So today I’d like to explore something quite simple.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When pressure rises:</a:t>
            </a:r>
            <a:br>
              <a:rPr lang="en-GB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What actually happens inside us?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And more importantly:</a:t>
            </a:r>
            <a:br>
              <a:rPr lang="en-GB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How can leaders expand their capacity so that pressure doesn’t shrink their thinking, their relationships, or their effectiveness?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So in the next hour we’re going to do three things together.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1. We’ll identify the triggers that activate us. 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2. We’ll map the default pattern that tends to follow. 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 b="1">
                <a:solidFill>
                  <a:schemeClr val="dk1"/>
                </a:solidFill>
              </a:rPr>
              <a:t>3. And then we’ll explore how leaders can begin to create a different response</a:t>
            </a:r>
            <a:r>
              <a:rPr lang="en-GB">
                <a:solidFill>
                  <a:schemeClr val="dk1"/>
                </a:solidFill>
              </a:rPr>
              <a:t> — one that brings more clarity, more presence, and more capacity under pressure.</a:t>
            </a:r>
            <a:br>
              <a:rPr lang="en-GB"/>
            </a:br>
            <a:r>
              <a:rPr lang="en-GB"/>
              <a:t>Use this time as a space to improve your leadership.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c29341a5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cc29341a5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Clarity reduces anxiety.</a:t>
            </a:r>
            <a:endParaRPr sz="15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08e0bfd1f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08e0bfd1f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08e0bfd1f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08e0bfd1f_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08e0bfd1f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d08e0bfd1f_2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05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08e0bfd1f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d08e0bfd1f_2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05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08e0bfd1f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d08e0bfd1f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05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08e0bfd1f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d08e0bfd1f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cc29341a5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cc29341a5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“Most of us like to believe that pressure strengthens us.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 In reality, pressure exposes the patterns we’ve never examined.”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“Just out of curiosity — how many of you feel that leadership pressure has increased significantly over the last few years?”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08e0bfd1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d08e0bfd1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c29341a5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cc29341a5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c29341a5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c29341a5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“Under pressure, we do not rise to the occasion. We rise or fall to the level of our training.” Urban Meyer</a:t>
            </a:r>
            <a:endParaRPr sz="15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c29341a5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cc29341a5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Fight - maybe we get angry. We shout at our team</a:t>
            </a:r>
            <a:endParaRPr sz="1500">
              <a:solidFill>
                <a:schemeClr val="dk1"/>
              </a:solidFill>
            </a:endParaRPr>
          </a:p>
          <a:p>
            <a:pPr marL="9144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Flight - we run away - leaving the work to others</a:t>
            </a:r>
            <a:endParaRPr sz="1500">
              <a:solidFill>
                <a:schemeClr val="dk1"/>
              </a:solidFill>
            </a:endParaRPr>
          </a:p>
          <a:p>
            <a:pPr marL="9144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Freeze - the brain stops working - not sure what to do</a:t>
            </a:r>
            <a:endParaRPr sz="1500">
              <a:solidFill>
                <a:schemeClr val="dk1"/>
              </a:solidFill>
            </a:endParaRPr>
          </a:p>
          <a:p>
            <a:pPr marL="9144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Fawn - Please Appease - be the people pleaser - try to get everyone on board - so much so that nothing is achieved.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c29341a5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cc29341a5c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c29341a5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cc29341a5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Which one feels familiar?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cc29341a5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cc29341a5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“When pressure rises for you as a leader, do you tend to push harder, withdraw slightly, or try to control the situation?”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c29341a5c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cc29341a5c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Pause 5–7 mins. 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https://compassionateleadersglobal.com/services/training-workshops-speaking/workshop-resources/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d344e424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cd344e424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Use worksheet here: https://compassionateleadersglobal.com/services/training-workshops-speaking/workshop-resources/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cc29341a5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cc29341a5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Colette Easton - Man-Ager - the different ways leaders react - interrupting people, taking up space in the office or meeting area, getting angry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c29341a5c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cc29341a5c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05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c29341a5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cc29341a5c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08e0bfd1f_2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d08e0bfd1f_2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“What does this pattern cost me?”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Use worksheet here: https://compassionateleadersglobal.com/services/training-workshops-speaking/workshop-resources/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cc29341a5c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cc29341a5c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endParaRPr sz="15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cc29341a5c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cc29341a5c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“Which pattern is your default?”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cc29341a5c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cc29341a5c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The best public speakers, pause between sentences, they speak slowly. Inner critic - many leaders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d08e0bfd1f_2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d08e0bfd1f_2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Use worksheet here: https://compassionateleadersglobal.com/services/training-workshops-speaking/workshop-resources/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cc29341a5c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cc29341a5c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cd344e42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cd344e42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I’m going to guide you through a very short two-minute reflection.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Ask to imagine:1️⃣ The trigger 2️⃣ The new response 3️⃣How does it feel and what is the response you want from others.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WOOP - If then implementation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cd344e424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cd344e424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>
                <a:solidFill>
                  <a:schemeClr val="dk1"/>
                </a:solidFill>
              </a:rPr>
              <a:t>“If your leadership capacity under pressure increased even by 20%, what difference would that make for your work or your team?”</a:t>
            </a:r>
            <a:endParaRPr sz="15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cd344e424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cd344e424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Before we finish, I’d like you to reflect on one question.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If the pattern you identified today continued for the next </a:t>
            </a:r>
            <a:r>
              <a:rPr lang="en-GB" b="1">
                <a:solidFill>
                  <a:schemeClr val="dk1"/>
                </a:solidFill>
              </a:rPr>
              <a:t>five years</a:t>
            </a:r>
            <a:r>
              <a:rPr lang="en-GB">
                <a:solidFill>
                  <a:schemeClr val="dk1"/>
                </a:solidFill>
              </a:rPr>
              <a:t>…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What would the cost be?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For your leadership.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For your relationships at work.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And for your own wellbeing.</a:t>
            </a:r>
            <a:br>
              <a:rPr lang="en-GB" i="1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Because the reality is that leadership capacity doesn’t expand automatically.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cd344e424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cd344e424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Story Council Leaders: Passionate man. Did some breathing and regulation before sending email.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cd344e424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cd344e424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“If your leadership capacity under pressure increased even by 20%, what difference would that make for your work or your team?”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cd344e424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cd344e424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For those of you who want to go deeper with this work, Chris Braitch and I run a 12 week programme focused on one thing: helping leaders expand their capacity under pressure. 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We use a structured pathway — but the focus is practical, grounded, and applied to real leadership situations.</a:t>
            </a:r>
            <a:br>
              <a:rPr lang="en-GB" sz="1500">
                <a:solidFill>
                  <a:schemeClr val="dk1"/>
                </a:solidFill>
              </a:rPr>
            </a:br>
            <a:r>
              <a:rPr lang="en-GB" sz="1500">
                <a:solidFill>
                  <a:schemeClr val="dk1"/>
                </a:solidFill>
              </a:rPr>
              <a:t>https://compassionateleadersglobal.com/the-compassionate-leader-pathway-course/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2170787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3540" b="1"/>
              <a:t>Leadership Under Pressure </a:t>
            </a:r>
            <a:endParaRPr sz="354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42525" y="35219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Mapping Your Default Pattern &amp; Expanding Your Capacity</a:t>
            </a:r>
            <a:endParaRPr sz="15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2300"/>
          </a:p>
        </p:txBody>
      </p:sp>
      <p:pic>
        <p:nvPicPr>
          <p:cNvPr id="56" name="Google Shape;56;p13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625" y="129300"/>
            <a:ext cx="1634399" cy="1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493650" y="-1145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2600"/>
              <a:t>Objectives for our time together</a:t>
            </a:r>
            <a:endParaRPr sz="260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251875" y="1215950"/>
            <a:ext cx="8520600" cy="20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683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GB" sz="2200">
                <a:solidFill>
                  <a:schemeClr val="dk1"/>
                </a:solidFill>
              </a:rPr>
              <a:t>Identify your trigger</a:t>
            </a:r>
            <a:endParaRPr sz="2200">
              <a:solidFill>
                <a:schemeClr val="dk1"/>
              </a:solidFill>
            </a:endParaRPr>
          </a:p>
          <a:p>
            <a:pPr marL="9144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GB" sz="2200">
                <a:solidFill>
                  <a:schemeClr val="dk1"/>
                </a:solidFill>
              </a:rPr>
              <a:t>Map your default pattern</a:t>
            </a:r>
            <a:endParaRPr sz="2200">
              <a:solidFill>
                <a:schemeClr val="dk1"/>
              </a:solidFill>
            </a:endParaRPr>
          </a:p>
          <a:p>
            <a:pPr marL="9144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GB" sz="2200">
                <a:solidFill>
                  <a:schemeClr val="dk1"/>
                </a:solidFill>
              </a:rPr>
              <a:t>Understand the cost</a:t>
            </a:r>
            <a:endParaRPr sz="2200">
              <a:solidFill>
                <a:schemeClr val="dk1"/>
              </a:solidFill>
            </a:endParaRPr>
          </a:p>
          <a:p>
            <a:pPr marL="914400" lvl="0" indent="-368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GB" sz="2200">
                <a:solidFill>
                  <a:schemeClr val="dk1"/>
                </a:solidFill>
              </a:rPr>
              <a:t>Design a new response</a:t>
            </a:r>
            <a:endParaRPr sz="220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200">
              <a:solidFill>
                <a:schemeClr val="dk1"/>
              </a:solidFill>
            </a:endParaRPr>
          </a:p>
        </p:txBody>
      </p:sp>
      <p:pic>
        <p:nvPicPr>
          <p:cNvPr id="63" name="Google Shape;63;p14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222000" y="28082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>
                <a:solidFill>
                  <a:schemeClr val="dk1"/>
                </a:solidFill>
              </a:rPr>
              <a:t>Who we are</a:t>
            </a:r>
            <a:endParaRPr sz="26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2600"/>
          </a:p>
        </p:txBody>
      </p:sp>
      <p:pic>
        <p:nvPicPr>
          <p:cNvPr id="69" name="Google Shape;69;p15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4800" y="99400"/>
            <a:ext cx="1634399" cy="1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ctrTitle"/>
          </p:nvPr>
        </p:nvSpPr>
        <p:spPr>
          <a:xfrm>
            <a:off x="658100" y="-995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2600"/>
              <a:t>Coaches and leaders with a vision</a:t>
            </a:r>
            <a:endParaRPr sz="2600"/>
          </a:p>
        </p:txBody>
      </p:sp>
      <p:pic>
        <p:nvPicPr>
          <p:cNvPr id="75" name="Google Shape;75;p16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475" y="1398025"/>
            <a:ext cx="4272400" cy="3204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4747250" y="1398025"/>
            <a:ext cx="42240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2860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Piers Cross is an author, a filmmaker and a leadership coach specialising in the area of peak performance, and trauma, especially boarding school. He also runs a podcast around these themes, called An Evolving Man. He has produced and released a documentary ‘Boarding On Insanity’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4892850" y="3214675"/>
            <a:ext cx="4121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Chris Braitch has a mission to move himself and the world around him towards connection and compassion. He works as an emotional health coach, leadership coach with Compassionate Leaders Global, and as a founding director of not-for-profit Seen &amp; Heard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ctrTitle"/>
          </p:nvPr>
        </p:nvSpPr>
        <p:spPr>
          <a:xfrm>
            <a:off x="623400" y="-1145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2600"/>
              <a:t>Coaches and leaders with a vision</a:t>
            </a:r>
            <a:endParaRPr sz="2600"/>
          </a:p>
        </p:txBody>
      </p:sp>
      <p:pic>
        <p:nvPicPr>
          <p:cNvPr id="84" name="Google Shape;84;p17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7388" y="906400"/>
            <a:ext cx="5953125" cy="372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ctrTitle"/>
          </p:nvPr>
        </p:nvSpPr>
        <p:spPr>
          <a:xfrm>
            <a:off x="623400" y="-164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2600"/>
              <a:t>Coaches and leaders with a vision</a:t>
            </a:r>
            <a:endParaRPr sz="2600"/>
          </a:p>
        </p:txBody>
      </p:sp>
      <p:pic>
        <p:nvPicPr>
          <p:cNvPr id="91" name="Google Shape;91;p18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1550" y="628150"/>
            <a:ext cx="6574775" cy="438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ctrTitle"/>
          </p:nvPr>
        </p:nvSpPr>
        <p:spPr>
          <a:xfrm>
            <a:off x="583400" y="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3000"/>
              <a:t>Our time together today</a:t>
            </a:r>
            <a:endParaRPr sz="3000"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1"/>
          </p:nvPr>
        </p:nvSpPr>
        <p:spPr>
          <a:xfrm>
            <a:off x="112125" y="983675"/>
            <a:ext cx="8520600" cy="20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556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2000">
                <a:solidFill>
                  <a:schemeClr val="dk1"/>
                </a:solidFill>
              </a:rPr>
              <a:t>Some theory, keeping it light</a:t>
            </a:r>
            <a:endParaRPr sz="2000">
              <a:solidFill>
                <a:schemeClr val="dk1"/>
              </a:solidFill>
            </a:endParaRPr>
          </a:p>
          <a:p>
            <a:pPr marL="9144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2000">
                <a:solidFill>
                  <a:schemeClr val="dk1"/>
                </a:solidFill>
              </a:rPr>
              <a:t>Some personal exercises to complete</a:t>
            </a:r>
            <a:endParaRPr sz="2000">
              <a:solidFill>
                <a:schemeClr val="dk1"/>
              </a:solidFill>
            </a:endParaRPr>
          </a:p>
          <a:p>
            <a:pPr marL="9144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2000">
                <a:solidFill>
                  <a:schemeClr val="dk1"/>
                </a:solidFill>
              </a:rPr>
              <a:t>If you haven’t already please have the workbook ready</a:t>
            </a:r>
            <a:endParaRPr sz="2000">
              <a:solidFill>
                <a:schemeClr val="dk1"/>
              </a:solidFill>
            </a:endParaRPr>
          </a:p>
          <a:p>
            <a:pPr marL="9144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2000">
                <a:solidFill>
                  <a:schemeClr val="dk1"/>
                </a:solidFill>
              </a:rPr>
              <a:t>Please add questions, ideas and experiences into the chat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99" name="Google Shape;99;p19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0075" y="3234250"/>
            <a:ext cx="1909249" cy="19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149500" y="4423625"/>
            <a:ext cx="66504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dk1"/>
                </a:solidFill>
              </a:rPr>
              <a:t>https://compassionateleadersglobal.com/services/training-workshops-speaking/workshop-resources/</a:t>
            </a:r>
            <a:endParaRPr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subTitle" idx="1"/>
          </p:nvPr>
        </p:nvSpPr>
        <p:spPr>
          <a:xfrm>
            <a:off x="386450" y="27070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>
                <a:solidFill>
                  <a:schemeClr val="dk1"/>
                </a:solidFill>
              </a:rPr>
              <a:t>Let’s arrive together…</a:t>
            </a:r>
            <a:endParaRPr sz="26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2600"/>
          </a:p>
        </p:txBody>
      </p:sp>
      <p:pic>
        <p:nvPicPr>
          <p:cNvPr id="107" name="Google Shape;107;p20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625" y="166675"/>
            <a:ext cx="1634399" cy="1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ctrTitle"/>
          </p:nvPr>
        </p:nvSpPr>
        <p:spPr>
          <a:xfrm>
            <a:off x="568400" y="-448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2600"/>
              <a:t>The Reality</a:t>
            </a:r>
            <a:endParaRPr sz="2600"/>
          </a:p>
        </p:txBody>
      </p:sp>
      <p:sp>
        <p:nvSpPr>
          <p:cNvPr id="113" name="Google Shape;113;p21"/>
          <p:cNvSpPr txBox="1">
            <a:spLocks noGrp="1"/>
          </p:cNvSpPr>
          <p:nvPr>
            <p:ph type="subTitle" idx="1"/>
          </p:nvPr>
        </p:nvSpPr>
        <p:spPr>
          <a:xfrm>
            <a:off x="132250" y="1661125"/>
            <a:ext cx="8520600" cy="12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</a:rPr>
              <a:t>Pressure doesn’t build character…</a:t>
            </a:r>
            <a:endParaRPr sz="3300">
              <a:solidFill>
                <a:schemeClr val="dk1"/>
              </a:solidFill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300">
              <a:solidFill>
                <a:schemeClr val="dk1"/>
              </a:solidFill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-GB" sz="3300">
                <a:solidFill>
                  <a:schemeClr val="dk1"/>
                </a:solidFill>
              </a:rPr>
              <a:t>It reveals conditioning</a:t>
            </a:r>
            <a:endParaRPr/>
          </a:p>
        </p:txBody>
      </p:sp>
      <p:pic>
        <p:nvPicPr>
          <p:cNvPr id="114" name="Google Shape;114;p21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2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217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650" y="55203"/>
            <a:ext cx="7331474" cy="488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 title="CLP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7460" y="1211100"/>
            <a:ext cx="1148603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9400" y="2167410"/>
            <a:ext cx="1148625" cy="53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62400" y="3628175"/>
            <a:ext cx="1178721" cy="5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62778" y="2139847"/>
            <a:ext cx="1220275" cy="5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ctrTitle"/>
          </p:nvPr>
        </p:nvSpPr>
        <p:spPr>
          <a:xfrm>
            <a:off x="351600" y="438750"/>
            <a:ext cx="8520600" cy="32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300" b="1"/>
              <a:t>SECTION 2 </a:t>
            </a:r>
            <a:endParaRPr sz="33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3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600"/>
              <a:t>WHAT HAPPENS UNDER PRESSURE</a:t>
            </a:r>
            <a:endParaRPr sz="3900"/>
          </a:p>
        </p:txBody>
      </p:sp>
      <p:pic>
        <p:nvPicPr>
          <p:cNvPr id="136" name="Google Shape;136;p24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ctrTitle"/>
          </p:nvPr>
        </p:nvSpPr>
        <p:spPr>
          <a:xfrm>
            <a:off x="655175" y="-157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The Nervous System Under Load</a:t>
            </a:r>
            <a:endParaRPr sz="2600"/>
          </a:p>
        </p:txBody>
      </p:sp>
      <p:pic>
        <p:nvPicPr>
          <p:cNvPr id="142" name="Google Shape;142;p25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0525" y="635600"/>
            <a:ext cx="6646026" cy="443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ctrTitle"/>
          </p:nvPr>
        </p:nvSpPr>
        <p:spPr>
          <a:xfrm>
            <a:off x="623400" y="-1420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What Leaders Call It</a:t>
            </a:r>
            <a:endParaRPr sz="2600"/>
          </a:p>
        </p:txBody>
      </p:sp>
      <p:pic>
        <p:nvPicPr>
          <p:cNvPr id="149" name="Google Shape;149;p26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613" y="650575"/>
            <a:ext cx="6510774" cy="434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ctrTitle"/>
          </p:nvPr>
        </p:nvSpPr>
        <p:spPr>
          <a:xfrm>
            <a:off x="623400" y="-112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The Default Patterns</a:t>
            </a:r>
            <a:endParaRPr sz="2600"/>
          </a:p>
        </p:txBody>
      </p:sp>
      <p:pic>
        <p:nvPicPr>
          <p:cNvPr id="156" name="Google Shape;156;p27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663" y="680475"/>
            <a:ext cx="6544673" cy="436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ctrTitle"/>
          </p:nvPr>
        </p:nvSpPr>
        <p:spPr>
          <a:xfrm>
            <a:off x="214525" y="906400"/>
            <a:ext cx="8520600" cy="350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300" b="1"/>
              <a:t>SECTION 3 </a:t>
            </a:r>
            <a:endParaRPr sz="33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3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600"/>
              <a:t>EXERCISE 1 </a:t>
            </a:r>
            <a:endParaRPr sz="260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600"/>
              <a:t>THE TRIGGER MAP</a:t>
            </a:r>
            <a:endParaRPr sz="2600"/>
          </a:p>
        </p:txBody>
      </p:sp>
      <p:pic>
        <p:nvPicPr>
          <p:cNvPr id="163" name="Google Shape;163;p28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ctrTitle"/>
          </p:nvPr>
        </p:nvSpPr>
        <p:spPr>
          <a:xfrm>
            <a:off x="623400" y="-149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Identify Your Trigger - Use your worksheet</a:t>
            </a:r>
            <a:endParaRPr sz="2600"/>
          </a:p>
        </p:txBody>
      </p:sp>
      <p:pic>
        <p:nvPicPr>
          <p:cNvPr id="169" name="Google Shape;169;p29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600" y="1052433"/>
            <a:ext cx="3548050" cy="397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0250" y="1587950"/>
            <a:ext cx="5041550" cy="332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>
            <a:spLocks noGrp="1"/>
          </p:cNvSpPr>
          <p:nvPr>
            <p:ph type="subTitle" idx="1"/>
          </p:nvPr>
        </p:nvSpPr>
        <p:spPr>
          <a:xfrm>
            <a:off x="2592000" y="0"/>
            <a:ext cx="6552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>
                <a:solidFill>
                  <a:schemeClr val="dk1"/>
                </a:solidFill>
              </a:rPr>
              <a:t>When do I feel most activated as a leader?</a:t>
            </a:r>
            <a:endParaRPr sz="2600">
              <a:solidFill>
                <a:schemeClr val="dk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1440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  <p:pic>
        <p:nvPicPr>
          <p:cNvPr id="177" name="Google Shape;177;p30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1950" y="640525"/>
            <a:ext cx="6609926" cy="44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1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8374" y="541075"/>
            <a:ext cx="6832074" cy="455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1"/>
          <p:cNvSpPr txBox="1">
            <a:spLocks noGrp="1"/>
          </p:cNvSpPr>
          <p:nvPr>
            <p:ph type="subTitle" idx="1"/>
          </p:nvPr>
        </p:nvSpPr>
        <p:spPr>
          <a:xfrm>
            <a:off x="2242800" y="-178850"/>
            <a:ext cx="69012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>
                <a:solidFill>
                  <a:schemeClr val="dk1"/>
                </a:solidFill>
              </a:rPr>
              <a:t>What happens immediately after the trigger?</a:t>
            </a:r>
            <a:endParaRPr sz="2600">
              <a:solidFill>
                <a:schemeClr val="dk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1440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ctrTitle"/>
          </p:nvPr>
        </p:nvSpPr>
        <p:spPr>
          <a:xfrm>
            <a:off x="311700" y="827525"/>
            <a:ext cx="8520600" cy="32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b="1"/>
              <a:t>SECTION  4</a:t>
            </a:r>
            <a:endParaRPr sz="40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40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/>
              <a:t>THE COST</a:t>
            </a:r>
            <a:endParaRPr sz="4300"/>
          </a:p>
        </p:txBody>
      </p:sp>
      <p:pic>
        <p:nvPicPr>
          <p:cNvPr id="191" name="Google Shape;191;p32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3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217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>
            <a:spLocks noGrp="1"/>
          </p:cNvSpPr>
          <p:nvPr>
            <p:ph type="ctrTitle"/>
          </p:nvPr>
        </p:nvSpPr>
        <p:spPr>
          <a:xfrm>
            <a:off x="623400" y="-149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The cost to you - Use your worksheet</a:t>
            </a:r>
            <a:endParaRPr sz="2600"/>
          </a:p>
        </p:txBody>
      </p:sp>
      <p:pic>
        <p:nvPicPr>
          <p:cNvPr id="203" name="Google Shape;203;p34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6625" y="1664375"/>
            <a:ext cx="4490150" cy="265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4"/>
          <p:cNvSpPr txBox="1">
            <a:spLocks noGrp="1"/>
          </p:cNvSpPr>
          <p:nvPr>
            <p:ph type="subTitle" idx="1"/>
          </p:nvPr>
        </p:nvSpPr>
        <p:spPr>
          <a:xfrm>
            <a:off x="251875" y="1342975"/>
            <a:ext cx="3762600" cy="20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Tight body</a:t>
            </a: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Shortened thinking</a:t>
            </a: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Emotional fatigue</a:t>
            </a: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Distance from values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14400" lvl="0" indent="0" algn="ctr" rtl="0">
              <a:lnSpc>
                <a:spcPct val="200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>
            <a:spLocks noGrp="1"/>
          </p:cNvSpPr>
          <p:nvPr>
            <p:ph type="ctrTitle"/>
          </p:nvPr>
        </p:nvSpPr>
        <p:spPr>
          <a:xfrm>
            <a:off x="202125" y="695200"/>
            <a:ext cx="8520600" cy="32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b="1"/>
              <a:t>SECTION  5</a:t>
            </a:r>
            <a:endParaRPr sz="40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40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600"/>
              <a:t>EXPANDING CAPACITY</a:t>
            </a:r>
            <a:endParaRPr sz="3900"/>
          </a:p>
        </p:txBody>
      </p:sp>
      <p:pic>
        <p:nvPicPr>
          <p:cNvPr id="211" name="Google Shape;211;p35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>
            <a:spLocks noGrp="1"/>
          </p:cNvSpPr>
          <p:nvPr>
            <p:ph type="ctrTitle"/>
          </p:nvPr>
        </p:nvSpPr>
        <p:spPr>
          <a:xfrm>
            <a:off x="623400" y="-74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Regulation ≠ Suppression</a:t>
            </a:r>
            <a:endParaRPr sz="2600"/>
          </a:p>
        </p:txBody>
      </p:sp>
      <p:sp>
        <p:nvSpPr>
          <p:cNvPr id="217" name="Google Shape;217;p36"/>
          <p:cNvSpPr txBox="1">
            <a:spLocks noGrp="1"/>
          </p:cNvSpPr>
          <p:nvPr>
            <p:ph type="subTitle" idx="1"/>
          </p:nvPr>
        </p:nvSpPr>
        <p:spPr>
          <a:xfrm>
            <a:off x="311700" y="1485000"/>
            <a:ext cx="8520600" cy="20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 b="1">
                <a:solidFill>
                  <a:schemeClr val="dk1"/>
                </a:solidFill>
              </a:rPr>
              <a:t>Suppression</a:t>
            </a:r>
            <a:r>
              <a:rPr lang="en-GB" sz="2600">
                <a:solidFill>
                  <a:schemeClr val="dk1"/>
                </a:solidFill>
              </a:rPr>
              <a:t> = Pushing emotion down</a:t>
            </a:r>
            <a:endParaRPr sz="2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 b="1">
                <a:solidFill>
                  <a:schemeClr val="dk1"/>
                </a:solidFill>
              </a:rPr>
              <a:t>Regulation</a:t>
            </a:r>
            <a:r>
              <a:rPr lang="en-GB" sz="2600">
                <a:solidFill>
                  <a:schemeClr val="dk1"/>
                </a:solidFill>
              </a:rPr>
              <a:t> = Staying present with it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1440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  <p:pic>
        <p:nvPicPr>
          <p:cNvPr id="218" name="Google Shape;218;p36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7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217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8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8"/>
          <p:cNvSpPr txBox="1">
            <a:spLocks noGrp="1"/>
          </p:cNvSpPr>
          <p:nvPr>
            <p:ph type="ctrTitle"/>
          </p:nvPr>
        </p:nvSpPr>
        <p:spPr>
          <a:xfrm>
            <a:off x="623400" y="-638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The New Pattern Design - Use your worksheet</a:t>
            </a:r>
            <a:endParaRPr sz="2600"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0875" y="1655874"/>
            <a:ext cx="6209700" cy="190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9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217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>
            <a:spLocks noGrp="1"/>
          </p:cNvSpPr>
          <p:nvPr>
            <p:ph type="ctrTitle"/>
          </p:nvPr>
        </p:nvSpPr>
        <p:spPr>
          <a:xfrm>
            <a:off x="5427600" y="0"/>
            <a:ext cx="3716400" cy="114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990"/>
              <a:buNone/>
            </a:pPr>
            <a:r>
              <a:rPr lang="en-GB" sz="2600"/>
              <a:t>Guided Practice</a:t>
            </a:r>
            <a:endParaRPr sz="2600"/>
          </a:p>
          <a:p>
            <a:pPr marL="0" lvl="0" indent="0" algn="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990"/>
              <a:buNone/>
            </a:pPr>
            <a:r>
              <a:rPr lang="en-GB" sz="2600"/>
              <a:t> New Pattern Formula</a:t>
            </a:r>
            <a:endParaRPr sz="2600"/>
          </a:p>
        </p:txBody>
      </p:sp>
      <p:pic>
        <p:nvPicPr>
          <p:cNvPr id="243" name="Google Shape;243;p40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0"/>
          <p:cNvSpPr txBox="1"/>
          <p:nvPr/>
        </p:nvSpPr>
        <p:spPr>
          <a:xfrm>
            <a:off x="1731150" y="2279250"/>
            <a:ext cx="5681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600">
                <a:solidFill>
                  <a:schemeClr val="dk1"/>
                </a:solidFill>
              </a:rPr>
              <a:t>Guided 2 minutes visualisation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ctrTitle"/>
          </p:nvPr>
        </p:nvSpPr>
        <p:spPr>
          <a:xfrm>
            <a:off x="172175" y="565825"/>
            <a:ext cx="8520600" cy="32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4000" b="1"/>
              <a:t>SECTION  6</a:t>
            </a:r>
            <a:endParaRPr sz="40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 b="1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600"/>
              <a:t>INTEGRATION</a:t>
            </a:r>
            <a:endParaRPr sz="2600"/>
          </a:p>
        </p:txBody>
      </p:sp>
      <p:pic>
        <p:nvPicPr>
          <p:cNvPr id="250" name="Google Shape;250;p41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>
            <a:spLocks noGrp="1"/>
          </p:cNvSpPr>
          <p:nvPr>
            <p:ph type="ctrTitle"/>
          </p:nvPr>
        </p:nvSpPr>
        <p:spPr>
          <a:xfrm>
            <a:off x="5509825" y="442975"/>
            <a:ext cx="3574200" cy="62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2600"/>
              <a:t>Capacity Is Trainable</a:t>
            </a:r>
            <a:br>
              <a:rPr lang="en-GB" sz="2600"/>
            </a:br>
            <a:endParaRPr sz="2600"/>
          </a:p>
        </p:txBody>
      </p:sp>
      <p:pic>
        <p:nvPicPr>
          <p:cNvPr id="256" name="Google Shape;256;p42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3675" y="662575"/>
            <a:ext cx="6642900" cy="44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>
            <a:spLocks noGrp="1"/>
          </p:cNvSpPr>
          <p:nvPr>
            <p:ph type="ctrTitle"/>
          </p:nvPr>
        </p:nvSpPr>
        <p:spPr>
          <a:xfrm>
            <a:off x="623400" y="-192725"/>
            <a:ext cx="8520600" cy="92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2600"/>
              <a:t>If This Resonates…</a:t>
            </a:r>
            <a:endParaRPr sz="2600"/>
          </a:p>
        </p:txBody>
      </p:sp>
      <p:sp>
        <p:nvSpPr>
          <p:cNvPr id="263" name="Google Shape;263;p43"/>
          <p:cNvSpPr txBox="1">
            <a:spLocks noGrp="1"/>
          </p:cNvSpPr>
          <p:nvPr>
            <p:ph type="subTitle" idx="1"/>
          </p:nvPr>
        </p:nvSpPr>
        <p:spPr>
          <a:xfrm>
            <a:off x="207050" y="1155625"/>
            <a:ext cx="85206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</a:rPr>
              <a:t> You may be noticing: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Pressure reveals patterns</a:t>
            </a: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Leadership capacity can grow</a:t>
            </a:r>
            <a:endParaRPr sz="2600">
              <a:solidFill>
                <a:schemeClr val="dk1"/>
              </a:solidFill>
            </a:endParaRPr>
          </a:p>
          <a:p>
            <a:pPr marL="457200" lvl="0" indent="-393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>
                <a:solidFill>
                  <a:schemeClr val="dk1"/>
                </a:solidFill>
              </a:rPr>
              <a:t>Regulation changes relationships</a:t>
            </a:r>
            <a:endParaRPr sz="2600">
              <a:solidFill>
                <a:schemeClr val="dk1"/>
              </a:solidFill>
            </a:endParaRPr>
          </a:p>
          <a:p>
            <a:pPr marL="91440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  <p:pic>
        <p:nvPicPr>
          <p:cNvPr id="264" name="Google Shape;264;p43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>
            <a:spLocks noGrp="1"/>
          </p:cNvSpPr>
          <p:nvPr>
            <p:ph type="subTitle" idx="1"/>
          </p:nvPr>
        </p:nvSpPr>
        <p:spPr>
          <a:xfrm>
            <a:off x="347300" y="1647225"/>
            <a:ext cx="85206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</a:rPr>
              <a:t>The real question becomes: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dk1"/>
                </a:solidFill>
              </a:rPr>
              <a:t>How do you practice this consistently?</a:t>
            </a:r>
            <a:endParaRPr sz="2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  <a:p>
            <a:pPr marL="91440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  <p:pic>
        <p:nvPicPr>
          <p:cNvPr id="270" name="Google Shape;270;p44" title="CLP_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4"/>
          <p:cNvSpPr txBox="1">
            <a:spLocks noGrp="1"/>
          </p:cNvSpPr>
          <p:nvPr>
            <p:ph type="ctrTitle"/>
          </p:nvPr>
        </p:nvSpPr>
        <p:spPr>
          <a:xfrm>
            <a:off x="623400" y="-192725"/>
            <a:ext cx="8520600" cy="92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2600"/>
              <a:t>If This Resonates…</a:t>
            </a:r>
            <a:endParaRPr sz="2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325" y="609875"/>
            <a:ext cx="7137827" cy="4436426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5"/>
          <p:cNvSpPr txBox="1">
            <a:spLocks noGrp="1"/>
          </p:cNvSpPr>
          <p:nvPr>
            <p:ph type="subTitle" idx="1"/>
          </p:nvPr>
        </p:nvSpPr>
        <p:spPr>
          <a:xfrm>
            <a:off x="1410675" y="3376125"/>
            <a:ext cx="1856400" cy="16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12 weeks - Online</a:t>
            </a:r>
            <a:endParaRPr sz="11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Accountability buddies</a:t>
            </a:r>
            <a:endParaRPr sz="11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Weekly Q&amp;A and Check In Circles</a:t>
            </a:r>
            <a:endParaRPr sz="11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Legacy Programme</a:t>
            </a:r>
            <a:endParaRPr sz="11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</a:endParaRPr>
          </a:p>
          <a:p>
            <a:pPr marL="91440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1100">
              <a:solidFill>
                <a:srgbClr val="FFFFFF"/>
              </a:solidFill>
            </a:endParaRPr>
          </a:p>
        </p:txBody>
      </p:sp>
      <p:pic>
        <p:nvPicPr>
          <p:cNvPr id="278" name="Google Shape;278;p45" title="CLP_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3800"/>
            <a:ext cx="762117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5"/>
          <p:cNvSpPr txBox="1">
            <a:spLocks noGrp="1"/>
          </p:cNvSpPr>
          <p:nvPr>
            <p:ph type="ctrTitle"/>
          </p:nvPr>
        </p:nvSpPr>
        <p:spPr>
          <a:xfrm>
            <a:off x="623400" y="-192409"/>
            <a:ext cx="8520600" cy="92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2600"/>
              <a:t>If This Resonates…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1215</Words>
  <Application>Microsoft Office PowerPoint</Application>
  <PresentationFormat>On-screen Show (16:9)</PresentationFormat>
  <Paragraphs>101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Arial</vt:lpstr>
      <vt:lpstr>Simple Light</vt:lpstr>
      <vt:lpstr>Leadership Under Pressure </vt:lpstr>
      <vt:lpstr>Objectives for our time together</vt:lpstr>
      <vt:lpstr>PowerPoint Presentation</vt:lpstr>
      <vt:lpstr>Coaches and leaders with a vision</vt:lpstr>
      <vt:lpstr>Coaches and leaders with a vision</vt:lpstr>
      <vt:lpstr>Coaches and leaders with a vision</vt:lpstr>
      <vt:lpstr>Our time together today</vt:lpstr>
      <vt:lpstr>PowerPoint Presentation</vt:lpstr>
      <vt:lpstr>The Reality</vt:lpstr>
      <vt:lpstr>PowerPoint Presentation</vt:lpstr>
      <vt:lpstr>PowerPoint Presentation</vt:lpstr>
      <vt:lpstr>SECTION 2   WHAT HAPPENS UNDER PRESSURE</vt:lpstr>
      <vt:lpstr>The Nervous System Under Load</vt:lpstr>
      <vt:lpstr>What Leaders Call It</vt:lpstr>
      <vt:lpstr>The Default Patterns</vt:lpstr>
      <vt:lpstr>SECTION 3   EXERCISE 1   THE TRIGGER MAP</vt:lpstr>
      <vt:lpstr>Identify Your Trigger - Use your worksheet</vt:lpstr>
      <vt:lpstr>PowerPoint Presentation</vt:lpstr>
      <vt:lpstr>PowerPoint Presentation</vt:lpstr>
      <vt:lpstr>SECTION  4  THE COST</vt:lpstr>
      <vt:lpstr>PowerPoint Presentation</vt:lpstr>
      <vt:lpstr>The cost to you - Use your worksheet</vt:lpstr>
      <vt:lpstr>SECTION  5  EXPANDING CAPACITY</vt:lpstr>
      <vt:lpstr>Regulation ≠ Suppression</vt:lpstr>
      <vt:lpstr>PowerPoint Presentation</vt:lpstr>
      <vt:lpstr>The New Pattern Design - Use your worksheet</vt:lpstr>
      <vt:lpstr>PowerPoint Presentation</vt:lpstr>
      <vt:lpstr>Guided Practice  New Pattern Formula</vt:lpstr>
      <vt:lpstr>SECTION  6  INTEGRATION</vt:lpstr>
      <vt:lpstr>Capacity Is Trainable </vt:lpstr>
      <vt:lpstr>If This Resonates…</vt:lpstr>
      <vt:lpstr>If This Resonates…</vt:lpstr>
      <vt:lpstr>If This Resonates…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 Braitch</dc:creator>
  <cp:lastModifiedBy>Chris Braitch</cp:lastModifiedBy>
  <cp:revision>2</cp:revision>
  <dcterms:modified xsi:type="dcterms:W3CDTF">2026-03-20T10:33:27Z</dcterms:modified>
</cp:coreProperties>
</file>